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538" r:id="rId3"/>
    <p:sldId id="539" r:id="rId4"/>
    <p:sldId id="540" r:id="rId5"/>
    <p:sldId id="542" r:id="rId6"/>
    <p:sldId id="543" r:id="rId7"/>
    <p:sldId id="544" r:id="rId8"/>
    <p:sldId id="541" r:id="rId9"/>
    <p:sldId id="515" r:id="rId10"/>
  </p:sldIdLst>
  <p:sldSz cx="9144000" cy="6858000" type="screen4x3"/>
  <p:notesSz cx="6815138" cy="9942513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0000"/>
    <a:srgbClr val="008000"/>
    <a:srgbClr val="A33F01"/>
    <a:srgbClr val="25476D"/>
    <a:srgbClr val="2F5A89"/>
    <a:srgbClr val="6666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634" autoAdjust="0"/>
    <p:restoredTop sz="86380" autoAdjust="0"/>
  </p:normalViewPr>
  <p:slideViewPr>
    <p:cSldViewPr>
      <p:cViewPr varScale="1">
        <p:scale>
          <a:sx n="116" d="100"/>
          <a:sy n="116" d="100"/>
        </p:scale>
        <p:origin x="217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80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/>
            </a:lvl1pPr>
          </a:lstStyle>
          <a:p>
            <a:pPr>
              <a:defRPr/>
            </a:pPr>
            <a:fld id="{67BF2C56-7E85-4547-AF09-1F08CF3DB19B}" type="datetimeFigureOut">
              <a:rPr lang="ru-RU"/>
              <a:pPr>
                <a:defRPr/>
              </a:pPr>
              <a:t>13.03.2025</a:t>
            </a:fld>
            <a:endParaRPr lang="ru-RU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fld id="{0907AB57-77C4-4E35-80F5-2B6314CE01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0191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43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03" tIns="45801" rIns="91603" bIns="45801" numCol="1" anchor="t" anchorCtr="0" compatLnSpc="1">
            <a:prstTxWarp prst="textNoShape">
              <a:avLst/>
            </a:prstTxWarp>
          </a:bodyPr>
          <a:lstStyle>
            <a:lvl1pPr algn="l" defTabSz="915988" eaLnBrk="0" hangingPunct="0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213" y="0"/>
            <a:ext cx="29543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03" tIns="45801" rIns="91603" bIns="45801" numCol="1" anchor="t" anchorCtr="0" compatLnSpc="1">
            <a:prstTxWarp prst="textNoShape">
              <a:avLst/>
            </a:prstTxWarp>
          </a:bodyPr>
          <a:lstStyle>
            <a:lvl1pPr algn="r" defTabSz="915988" eaLnBrk="0" hangingPunct="0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5306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03" tIns="45801" rIns="91603" bIns="458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43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03" tIns="45801" rIns="91603" bIns="45801" numCol="1" anchor="b" anchorCtr="0" compatLnSpc="1">
            <a:prstTxWarp prst="textNoShape">
              <a:avLst/>
            </a:prstTxWarp>
          </a:bodyPr>
          <a:lstStyle>
            <a:lvl1pPr algn="l" defTabSz="915988" eaLnBrk="0" hangingPunct="0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13" y="9442450"/>
            <a:ext cx="29543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03" tIns="45801" rIns="91603" bIns="45801" numCol="1" anchor="b" anchorCtr="0" compatLnSpc="1">
            <a:prstTxWarp prst="textNoShape">
              <a:avLst/>
            </a:prstTxWarp>
          </a:bodyPr>
          <a:lstStyle>
            <a:lvl1pPr algn="r" defTabSz="915988" eaLnBrk="0" hangingPunct="0">
              <a:defRPr sz="1200" b="0">
                <a:latin typeface="Arial" panose="020B0604020202020204" pitchFamily="34" charset="0"/>
              </a:defRPr>
            </a:lvl1pPr>
          </a:lstStyle>
          <a:p>
            <a:fld id="{DD2791E3-7D70-409B-BC29-C9B202D779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016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F5B1F9F-EF6A-45B5-940C-12D9159D2E3A}" type="slidenum">
              <a:rPr lang="ru-RU" altLang="ru-RU" sz="1200">
                <a:latin typeface="Arial" panose="020B0604020202020204" pitchFamily="34" charset="0"/>
              </a:rPr>
              <a:pPr/>
              <a:t>1</a:t>
            </a:fld>
            <a:endParaRPr lang="ru-RU" altLang="ru-RU" sz="1200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2813"/>
            <a:ext cx="4999038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51429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38432E-F1D1-462B-8D67-648C7DB2550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21241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3E02FA-6DFD-4615-8296-5A99A448CCB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66998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1C622C-C3BE-40BE-AEEE-30522824521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67591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1CE376-B99D-4FE7-9879-59148CCB29B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79587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3335A4-2386-4AEB-A2D4-BE2BE21BA37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2054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7AC789-46C5-4C3A-91E1-22D8519A648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42180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27A44C8-2004-4E7A-AB62-044AD41E22F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3988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5323FC-A711-4437-9314-92434C6292B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84961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69D45-7F29-460C-9832-046DFE578AB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0031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13133-7E2E-4E61-AB74-F340BF798D2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4701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261E5A-547D-47DC-AD4F-653AF8A740A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3006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D5D08A-21FC-4E26-8844-51DD5B3A054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46942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147D7-B46F-49C7-8CDB-F4001203E5A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5169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2B2D09-BAC0-4A17-8906-A12DA82DB97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1224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989020-8D3B-4610-8DBC-4EFF9D3FCBC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52399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E84434E6-E5CF-42E5-A85F-1D0F1FE63387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4"/>
          <p:cNvSpPr>
            <a:spLocks noChangeShapeType="1"/>
          </p:cNvSpPr>
          <p:nvPr/>
        </p:nvSpPr>
        <p:spPr bwMode="auto">
          <a:xfrm>
            <a:off x="762000" y="1066800"/>
            <a:ext cx="83820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209842" y="2529855"/>
            <a:ext cx="734499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sz="20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ПРОФИЛАКТИКА ПЕРЕДАЧИ ВИЧ ОТ МАТЕРИ РЕБЕНКУ И ФОРМИРОВАНИЕ ЗДОРОВЬЯ ДЕТЕЙ, РОЖДЕННЫХ ОТ ИНФИЦИРОВАННЫХ ЖЕНЩИН</a:t>
            </a:r>
          </a:p>
          <a:p>
            <a:pPr eaLnBrk="1" hangingPunct="1"/>
            <a:r>
              <a:rPr lang="ru-RU" altLang="ru-RU" sz="1400" i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(полугодовой отчет)</a:t>
            </a:r>
            <a:endParaRPr lang="ru-RU" altLang="ru-RU" sz="1400" i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072792" y="116200"/>
            <a:ext cx="68698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ОШСКИЙ ГОСУДАРСТВЕННЫЙ УНИВЕРСИТЕТ</a:t>
            </a:r>
            <a:endParaRPr lang="ru-RU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1564252" y="1192106"/>
            <a:ext cx="64022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i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Международный медицинский факультет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 i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Кафедра клинических дисциплин 2</a:t>
            </a:r>
            <a:endParaRPr lang="ru-RU" altLang="ru-RU" sz="1600" i="1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-62392"/>
            <a:ext cx="1187624" cy="13407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450" y="6021288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y-KG" sz="1600" i="1" dirty="0">
                <a:solidFill>
                  <a:schemeClr val="accent6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Р</a:t>
            </a:r>
            <a:r>
              <a:rPr lang="ky-KG" sz="1600" i="1" dirty="0" smtClean="0">
                <a:solidFill>
                  <a:schemeClr val="accent6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уководитель проекта, доцент:                  М. М. Бугубаева</a:t>
            </a:r>
            <a:endParaRPr lang="ru-RU" sz="1600" i="1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3912613"/>
            <a:ext cx="2425967" cy="18325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168" y="1138586"/>
            <a:ext cx="1498427" cy="1120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929684"/>
            <a:ext cx="51125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800" b="0" i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Изучить </a:t>
            </a:r>
            <a:r>
              <a:rPr lang="ru-RU" sz="1800" b="0" i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вопросы профилактики передачи ВИЧ от матери ребенку (ППМР) в КР и провести анализ формирования здоровья детей, рожденных от инфицированных женщин для оптимизации принципов </a:t>
            </a:r>
            <a:r>
              <a:rPr lang="ru-RU" sz="1800" b="0" i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медико-социальной реабилитация, схем наблюдения и профилактики, учитывающие индивидуальные особенности детей с перинатальным контактом по </a:t>
            </a:r>
            <a:r>
              <a:rPr lang="ru-RU" sz="1800" b="0" i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ВИЧ</a:t>
            </a:r>
            <a:endParaRPr lang="ru-RU" sz="1800" b="0" i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620688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проекта </a:t>
            </a:r>
            <a:endParaRPr lang="ru-RU" sz="32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890" y="3861048"/>
            <a:ext cx="2962275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388" y="188640"/>
            <a:ext cx="2998465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9105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039469"/>
            <a:ext cx="5112568" cy="3451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i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ВИЧ-инфицированные </a:t>
            </a:r>
            <a:r>
              <a:rPr lang="ru-RU" sz="1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беременные получившие и не получившие полноценный комплекс ППМР с 2005-2024гг</a:t>
            </a:r>
            <a:r>
              <a:rPr lang="ru-RU" sz="1200" i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200" i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Дети, рожденные от ВИЧ-инфицированных женщин с реализованной ВИЧ-инфекцией (с положительным ВИЧ статусом) </a:t>
            </a:r>
            <a:r>
              <a:rPr lang="en-US" sz="1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ru-RU" sz="1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 месяцев до </a:t>
            </a:r>
            <a:r>
              <a:rPr lang="ru-RU" sz="1200" i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лет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200" i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Дети, рожденные от ВИЧ-инфицированных женщин с не реализованной ВИЧ-инфекцией (отрицательным ВИЧ статусом) </a:t>
            </a:r>
            <a:r>
              <a:rPr lang="en-US" sz="1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ru-RU" sz="1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 месяцев до </a:t>
            </a:r>
            <a:r>
              <a:rPr lang="ru-RU" sz="1200" i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лет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200" i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Дети, рожденные от ВИЧ-отрицательных матерей </a:t>
            </a:r>
            <a:r>
              <a:rPr lang="en-US" sz="1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ru-RU" sz="12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 месяцев до </a:t>
            </a:r>
            <a:r>
              <a:rPr lang="ru-RU" sz="1200" i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лет</a:t>
            </a:r>
            <a:endParaRPr lang="ru-RU" sz="1200" i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12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8972" y="476672"/>
            <a:ext cx="3882794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Критерии </a:t>
            </a:r>
            <a:r>
              <a:rPr lang="ru-RU" i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включения</a:t>
            </a:r>
            <a:endParaRPr lang="ru-RU" sz="2000" i="1" dirty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6337" y="4401044"/>
            <a:ext cx="4437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i="1" dirty="0" smtClean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r>
              <a:rPr lang="ru-RU" i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Критерии </a:t>
            </a:r>
            <a:r>
              <a:rPr lang="ru-RU" i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и </a:t>
            </a:r>
            <a:r>
              <a:rPr lang="ru-RU" i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исключения</a:t>
            </a:r>
            <a:endParaRPr lang="ru-RU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5229200"/>
            <a:ext cx="5400600" cy="145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Дети, рожденные от ВИЧ-инфицированных женщин до 18 </a:t>
            </a:r>
            <a:r>
              <a:rPr lang="ru-RU" sz="1400" i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месяцев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Дети, рожденные от ВИЧ-отрицательных матерей </a:t>
            </a:r>
            <a:r>
              <a:rPr lang="ru-RU" sz="1400" i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 месяцев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2060848"/>
            <a:ext cx="295457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57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484784"/>
            <a:ext cx="6696744" cy="43204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404664"/>
            <a:ext cx="4203395" cy="4698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i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Дизайн исследования </a:t>
            </a:r>
            <a:endParaRPr lang="ru-RU" sz="2000" i="1" dirty="0">
              <a:solidFill>
                <a:srgbClr val="FF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468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127391"/>
              </p:ext>
            </p:extLst>
          </p:nvPr>
        </p:nvGraphicFramePr>
        <p:xfrm>
          <a:off x="755576" y="63139"/>
          <a:ext cx="8280919" cy="6710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7635"/>
                <a:gridCol w="3606819"/>
                <a:gridCol w="1800200"/>
                <a:gridCol w="1246404"/>
                <a:gridCol w="1129861"/>
              </a:tblGrid>
              <a:tr h="331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000" dirty="0">
                          <a:effectLst/>
                        </a:rPr>
                        <a:t>№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000" dirty="0">
                          <a:effectLst/>
                        </a:rPr>
                        <a:t>Негизги этаптардын аталышы, аткарыла турган иштердин түрү жана көлөмү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000" dirty="0">
                          <a:effectLst/>
                        </a:rPr>
                        <a:t>О</a:t>
                      </a:r>
                      <a:r>
                        <a:rPr lang="ru-RU" sz="1000" dirty="0" err="1">
                          <a:effectLst/>
                        </a:rPr>
                        <a:t>тчет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берүүнүн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түрү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Аткаруу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мөөнөтү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5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Ош </a:t>
                      </a:r>
                      <a:r>
                        <a:rPr lang="ru-RU" sz="900" b="1" dirty="0" err="1">
                          <a:effectLst/>
                        </a:rPr>
                        <a:t>облустук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кан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аркылуу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таралган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вирустук</a:t>
                      </a:r>
                      <a:r>
                        <a:rPr lang="ru-RU" sz="900" b="1" dirty="0">
                          <a:effectLst/>
                        </a:rPr>
                        <a:t> гепатит </a:t>
                      </a:r>
                      <a:r>
                        <a:rPr lang="ru-RU" sz="900" b="1" dirty="0" err="1">
                          <a:effectLst/>
                        </a:rPr>
                        <a:t>жана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ВИЧке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каршы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күрөшүү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борбору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менен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келишим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тузуу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Ош </a:t>
                      </a:r>
                      <a:r>
                        <a:rPr lang="ru-RU" sz="900" b="1" dirty="0" err="1">
                          <a:effectLst/>
                        </a:rPr>
                        <a:t>шаарындагы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үй-бүлөлүк</a:t>
                      </a:r>
                      <a:r>
                        <a:rPr lang="ru-RU" sz="900" b="1" dirty="0">
                          <a:effectLst/>
                        </a:rPr>
                        <a:t> медицина </a:t>
                      </a:r>
                      <a:r>
                        <a:rPr lang="ru-RU" sz="900" b="1" dirty="0" err="1">
                          <a:effectLst/>
                        </a:rPr>
                        <a:t>борборлору</a:t>
                      </a:r>
                      <a:r>
                        <a:rPr lang="ru-RU" sz="900" b="1" dirty="0">
                          <a:effectLst/>
                        </a:rPr>
                        <a:t>; </a:t>
                      </a:r>
                      <a:r>
                        <a:rPr lang="ru-RU" sz="900" b="1" dirty="0" err="1">
                          <a:effectLst/>
                        </a:rPr>
                        <a:t>Карасуу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үй-бүлөлүк</a:t>
                      </a:r>
                      <a:r>
                        <a:rPr lang="ru-RU" sz="900" b="1" dirty="0">
                          <a:effectLst/>
                        </a:rPr>
                        <a:t> медицина </a:t>
                      </a:r>
                      <a:r>
                        <a:rPr lang="ru-RU" sz="900" b="1" dirty="0" err="1">
                          <a:effectLst/>
                        </a:rPr>
                        <a:t>борбору</a:t>
                      </a:r>
                      <a:r>
                        <a:rPr lang="ru-RU" sz="900" b="1" dirty="0">
                          <a:effectLst/>
                        </a:rPr>
                        <a:t>; </a:t>
                      </a:r>
                      <a:r>
                        <a:rPr lang="ru-RU" sz="900" b="1" dirty="0" err="1">
                          <a:effectLst/>
                        </a:rPr>
                        <a:t>Ноокат</a:t>
                      </a:r>
                      <a:r>
                        <a:rPr lang="ru-RU" sz="900" b="1" dirty="0">
                          <a:effectLst/>
                        </a:rPr>
                        <a:t> «</a:t>
                      </a:r>
                      <a:r>
                        <a:rPr lang="ru-RU" sz="900" b="1" dirty="0" err="1">
                          <a:effectLst/>
                        </a:rPr>
                        <a:t>Медигос</a:t>
                      </a:r>
                      <a:r>
                        <a:rPr lang="ru-RU" sz="900" b="1" dirty="0">
                          <a:effectLst/>
                        </a:rPr>
                        <a:t>», «</a:t>
                      </a:r>
                      <a:r>
                        <a:rPr lang="ru-RU" sz="900" b="1" dirty="0" err="1">
                          <a:effectLst/>
                        </a:rPr>
                        <a:t>Баарын</a:t>
                      </a:r>
                      <a:r>
                        <a:rPr lang="ru-RU" sz="900" b="1" dirty="0">
                          <a:effectLst/>
                        </a:rPr>
                        <a:t>» </a:t>
                      </a:r>
                      <a:r>
                        <a:rPr lang="ru-RU" sz="900" b="1" dirty="0" err="1">
                          <a:effectLst/>
                        </a:rPr>
                        <a:t>үй-бүлөлүк</a:t>
                      </a:r>
                      <a:r>
                        <a:rPr lang="ru-RU" sz="900" b="1" dirty="0">
                          <a:effectLst/>
                        </a:rPr>
                        <a:t> медицина </a:t>
                      </a:r>
                      <a:r>
                        <a:rPr lang="ru-RU" sz="900" b="1" dirty="0" err="1">
                          <a:effectLst/>
                        </a:rPr>
                        <a:t>борборлору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менен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байланышка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чыгуу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Тиешелуу уй-бүлөлүк борбордор менен байланышка чыктык, к</a:t>
                      </a:r>
                      <a:r>
                        <a:rPr lang="ky-KG" sz="900" b="1">
                          <a:effectLst/>
                        </a:rPr>
                        <a:t>елишимдер тузулду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Сентябрь 2024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1 квартал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/>
                </a:tc>
              </a:tr>
              <a:tr h="447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Жеке лаборатория </a:t>
                      </a:r>
                      <a:r>
                        <a:rPr lang="ru-RU" sz="900" b="1" dirty="0" err="1">
                          <a:effectLst/>
                        </a:rPr>
                        <a:t>менен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келишим</a:t>
                      </a:r>
                      <a:r>
                        <a:rPr lang="ru-RU" sz="900" b="1" dirty="0">
                          <a:effectLst/>
                        </a:rPr>
                        <a:t> т</a:t>
                      </a:r>
                      <a:r>
                        <a:rPr lang="ky-KG" sz="900" b="1" dirty="0">
                          <a:effectLst/>
                        </a:rPr>
                        <a:t>ү</a:t>
                      </a:r>
                      <a:r>
                        <a:rPr lang="ru-RU" sz="900" b="1" dirty="0">
                          <a:effectLst/>
                        </a:rPr>
                        <a:t>з</a:t>
                      </a:r>
                      <a:r>
                        <a:rPr lang="ky-KG" sz="900" b="1" dirty="0">
                          <a:effectLst/>
                        </a:rPr>
                        <a:t>үү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900" b="1">
                          <a:effectLst/>
                        </a:rPr>
                        <a:t>Инвитро жеке лабораториясы менен келишим тузулду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Сентябрь 2024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КР </a:t>
                      </a:r>
                      <a:r>
                        <a:rPr lang="ru-RU" sz="900" b="1" dirty="0" err="1">
                          <a:effectLst/>
                        </a:rPr>
                        <a:t>жана</a:t>
                      </a:r>
                      <a:r>
                        <a:rPr lang="ru-RU" sz="900" b="1" dirty="0">
                          <a:effectLst/>
                        </a:rPr>
                        <a:t> Ош </a:t>
                      </a:r>
                      <a:r>
                        <a:rPr lang="ru-RU" sz="900" b="1" dirty="0" err="1">
                          <a:effectLst/>
                        </a:rPr>
                        <a:t>областынын</a:t>
                      </a:r>
                      <a:r>
                        <a:rPr lang="ru-RU" sz="900" b="1" dirty="0">
                          <a:effectLst/>
                        </a:rPr>
                        <a:t> ВИЧ-инфекция </a:t>
                      </a:r>
                      <a:r>
                        <a:rPr lang="ru-RU" sz="900" b="1" dirty="0" err="1">
                          <a:effectLst/>
                        </a:rPr>
                        <a:t>боюнча</a:t>
                      </a:r>
                      <a:r>
                        <a:rPr lang="ru-RU" sz="900" b="1" dirty="0">
                          <a:effectLst/>
                        </a:rPr>
                        <a:t>  </a:t>
                      </a:r>
                      <a:r>
                        <a:rPr lang="ru-RU" sz="900" b="1" dirty="0" err="1">
                          <a:effectLst/>
                        </a:rPr>
                        <a:t>эпидемиологиялык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абалды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анализдоо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Эпидемиологиялык абал анализденди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Октябрь 2024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7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ВИЧ-</a:t>
                      </a:r>
                      <a:r>
                        <a:rPr lang="ru-RU" sz="900" b="1" dirty="0" err="1">
                          <a:effectLst/>
                        </a:rPr>
                        <a:t>инфекциялуу</a:t>
                      </a:r>
                      <a:r>
                        <a:rPr lang="ru-RU" sz="900" b="1" dirty="0">
                          <a:effectLst/>
                        </a:rPr>
                        <a:t> кош </a:t>
                      </a:r>
                      <a:r>
                        <a:rPr lang="ru-RU" sz="900" b="1" dirty="0" err="1">
                          <a:effectLst/>
                        </a:rPr>
                        <a:t>бойлуу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аялдардын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жана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алардын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толоргон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балдардын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диспансердик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каттоо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караларын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жана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электрондук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каттоо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системасын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анализдоо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СЭС анализденди, керектуу респонденттердин тизмеси аныкталды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Октябрь-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Ноябрь 2024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5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Экспедиция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/>
                </a:tc>
              </a:tr>
              <a:tr h="745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>
                          <a:effectLst/>
                        </a:rPr>
                        <a:t>ООГВГжАИВКБна чыгып респонденттерди чогултуп, изилдоо жургузуу (ВИЧ-инфекция менен перинаталдык байланышта болгон балдардын физикалык жана нейропсихологиялык онугушу, иммунологиялык абалы )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10 </a:t>
                      </a:r>
                      <a:r>
                        <a:rPr lang="ru-RU" sz="900" b="1" dirty="0" err="1">
                          <a:effectLst/>
                        </a:rPr>
                        <a:t>жолу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59 респондент ВИЧ-</a:t>
                      </a:r>
                      <a:r>
                        <a:rPr lang="ru-RU" sz="900" b="1" dirty="0" err="1">
                          <a:effectLst/>
                        </a:rPr>
                        <a:t>инфекциялуу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энеси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менен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бирге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изилденди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Декабрь-апрель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</a:rPr>
                        <a:t>2</a:t>
                      </a:r>
                      <a:r>
                        <a:rPr lang="ru-RU" sz="900" b="1" dirty="0">
                          <a:effectLst/>
                        </a:rPr>
                        <a:t>, 3 квартал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/>
                </a:tc>
              </a:tr>
              <a:tr h="745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Кара-</a:t>
                      </a:r>
                      <a:r>
                        <a:rPr lang="ru-RU" sz="900" b="1" dirty="0" err="1">
                          <a:effectLst/>
                        </a:rPr>
                        <a:t>Суу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уй-булолук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медициналык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борборлоруна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баруу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жана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респонденттерди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чогултуп</a:t>
                      </a:r>
                      <a:r>
                        <a:rPr lang="ru-RU" sz="900" b="1" dirty="0">
                          <a:effectLst/>
                        </a:rPr>
                        <a:t>, </a:t>
                      </a:r>
                      <a:r>
                        <a:rPr lang="ru-RU" sz="900" b="1" dirty="0" err="1">
                          <a:effectLst/>
                        </a:rPr>
                        <a:t>изилдоо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жургузуу</a:t>
                      </a:r>
                      <a:r>
                        <a:rPr lang="kk-KZ" sz="900" b="1" dirty="0">
                          <a:effectLst/>
                        </a:rPr>
                        <a:t> (ВИЧ-инфекция менен перинаталдык байланышта болгон балдардын физикалык жана нейропсихологиялык онугушу, иммунологиялык абалы )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3 </a:t>
                      </a:r>
                      <a:r>
                        <a:rPr lang="ru-RU" sz="900" b="1" dirty="0" err="1">
                          <a:effectLst/>
                        </a:rPr>
                        <a:t>жолу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20 респондент ВИЧ-</a:t>
                      </a:r>
                      <a:r>
                        <a:rPr lang="ru-RU" sz="900" b="1" dirty="0" err="1">
                          <a:effectLst/>
                        </a:rPr>
                        <a:t>инфекциялуу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энеси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менен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бирге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изилденди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Декабрь-апрель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4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effectLst/>
                        </a:rPr>
                        <a:t>Ноокат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районундагы</a:t>
                      </a:r>
                      <a:r>
                        <a:rPr lang="ru-RU" sz="900" b="1" dirty="0">
                          <a:effectLst/>
                        </a:rPr>
                        <a:t> «</a:t>
                      </a:r>
                      <a:r>
                        <a:rPr lang="ru-RU" sz="900" b="1" dirty="0" err="1">
                          <a:effectLst/>
                        </a:rPr>
                        <a:t>Медигос</a:t>
                      </a:r>
                      <a:r>
                        <a:rPr lang="ru-RU" sz="900" b="1" dirty="0">
                          <a:effectLst/>
                        </a:rPr>
                        <a:t>», «</a:t>
                      </a:r>
                      <a:r>
                        <a:rPr lang="ru-RU" sz="900" b="1" dirty="0" err="1">
                          <a:effectLst/>
                        </a:rPr>
                        <a:t>Барын</a:t>
                      </a:r>
                      <a:r>
                        <a:rPr lang="ru-RU" sz="900" b="1" dirty="0">
                          <a:effectLst/>
                        </a:rPr>
                        <a:t>» </a:t>
                      </a:r>
                      <a:r>
                        <a:rPr lang="ru-RU" sz="900" b="1" dirty="0" err="1">
                          <a:effectLst/>
                        </a:rPr>
                        <a:t>уй-булолук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медициналык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борборлоруна</a:t>
                      </a:r>
                      <a:r>
                        <a:rPr lang="ru-RU" sz="900" b="1">
                          <a:effectLst/>
                        </a:rPr>
                        <a:t> </a:t>
                      </a:r>
                      <a:r>
                        <a:rPr lang="ru-RU" sz="900" b="1" smtClean="0">
                          <a:effectLst/>
                        </a:rPr>
                        <a:t>баруу</a:t>
                      </a:r>
                      <a:r>
                        <a:rPr lang="ru-RU" sz="900" b="1" dirty="0" smtClean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жана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респонденттерди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чогултуп</a:t>
                      </a:r>
                      <a:r>
                        <a:rPr lang="ru-RU" sz="900" b="1" dirty="0">
                          <a:effectLst/>
                        </a:rPr>
                        <a:t>, </a:t>
                      </a:r>
                      <a:r>
                        <a:rPr lang="ru-RU" sz="900" b="1" dirty="0" err="1">
                          <a:effectLst/>
                        </a:rPr>
                        <a:t>изилдоо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жургузуу</a:t>
                      </a:r>
                      <a:r>
                        <a:rPr lang="ru-RU" sz="900" b="1" dirty="0">
                          <a:effectLst/>
                        </a:rPr>
                        <a:t> (ВИЧ-инфекция </a:t>
                      </a:r>
                      <a:r>
                        <a:rPr lang="ru-RU" sz="900" b="1" dirty="0" err="1">
                          <a:effectLst/>
                        </a:rPr>
                        <a:t>менен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перинаталдык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байланышта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болгон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балдардын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физикалык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жана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нейропсихологиялык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онугушу</a:t>
                      </a:r>
                      <a:r>
                        <a:rPr lang="ru-RU" sz="900" b="1" dirty="0">
                          <a:effectLst/>
                        </a:rPr>
                        <a:t>, </a:t>
                      </a:r>
                      <a:r>
                        <a:rPr lang="ru-RU" sz="900" b="1" dirty="0" err="1">
                          <a:effectLst/>
                        </a:rPr>
                        <a:t>иммунологиялык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абалы</a:t>
                      </a:r>
                      <a:r>
                        <a:rPr lang="ru-RU" sz="900" b="1" dirty="0">
                          <a:effectLst/>
                        </a:rPr>
                        <a:t> )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900" b="1" dirty="0">
                          <a:effectLst/>
                        </a:rPr>
                        <a:t> 2 жолу</a:t>
                      </a:r>
                      <a:endParaRPr lang="ru-RU" sz="9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900" b="1" dirty="0">
                          <a:effectLst/>
                        </a:rPr>
                        <a:t>23 </a:t>
                      </a:r>
                      <a:r>
                        <a:rPr lang="ru-RU" sz="900" b="1" dirty="0">
                          <a:effectLst/>
                        </a:rPr>
                        <a:t>респондент ВИЧ-</a:t>
                      </a:r>
                      <a:r>
                        <a:rPr lang="ru-RU" sz="900" b="1" dirty="0" err="1">
                          <a:effectLst/>
                        </a:rPr>
                        <a:t>инфекциялуу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энеси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менен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бирге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изилденди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Декабрь-апрель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7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Изилдөө картасын респонденттер учун толтуруу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900" b="1" dirty="0">
                          <a:effectLst/>
                        </a:rPr>
                        <a:t>102 изилдоо карталары респонденттер учун толтурулду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Декабрь-апрель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7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Респонденттерди  </a:t>
                      </a:r>
                      <a:r>
                        <a:rPr lang="en-US" sz="900" b="1">
                          <a:effectLst/>
                        </a:rPr>
                        <a:t>Ecxel</a:t>
                      </a:r>
                      <a:r>
                        <a:rPr lang="ru-RU" sz="900" b="1">
                          <a:effectLst/>
                        </a:rPr>
                        <a:t> ге регистрациялоо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900" b="1">
                          <a:effectLst/>
                        </a:rPr>
                        <a:t>102 респонденттин таалыматы картадан </a:t>
                      </a:r>
                      <a:r>
                        <a:rPr lang="en-US" sz="900" b="1">
                          <a:effectLst/>
                        </a:rPr>
                        <a:t>Ecxel</a:t>
                      </a:r>
                      <a:r>
                        <a:rPr lang="ru-RU" sz="900" b="1">
                          <a:effectLst/>
                        </a:rPr>
                        <a:t> ге регистрацияланды 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Декабрь-апрель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8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115570" algn="l"/>
                        </a:tabLst>
                      </a:pPr>
                      <a:r>
                        <a:rPr lang="ru-RU" sz="900" b="1" dirty="0">
                          <a:effectLst/>
                        </a:rPr>
                        <a:t>Бишкек </a:t>
                      </a:r>
                      <a:r>
                        <a:rPr lang="ru-RU" sz="900" b="1" dirty="0" err="1">
                          <a:effectLst/>
                        </a:rPr>
                        <a:t>шаарына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И.К.Ахунбаев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атындагы</a:t>
                      </a:r>
                      <a:r>
                        <a:rPr lang="ru-RU" sz="900" b="1" dirty="0">
                          <a:effectLst/>
                        </a:rPr>
                        <a:t> КММА «</a:t>
                      </a:r>
                      <a:r>
                        <a:rPr lang="ru-RU" sz="900" b="1" dirty="0" err="1">
                          <a:effectLst/>
                        </a:rPr>
                        <a:t>Балдар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жугуштуу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оорулары</a:t>
                      </a:r>
                      <a:r>
                        <a:rPr lang="ru-RU" sz="900" b="1" dirty="0">
                          <a:effectLst/>
                        </a:rPr>
                        <a:t>» </a:t>
                      </a:r>
                      <a:r>
                        <a:rPr lang="ru-RU" sz="900" b="1" dirty="0" err="1">
                          <a:effectLst/>
                        </a:rPr>
                        <a:t>кафедрасына</a:t>
                      </a:r>
                      <a:r>
                        <a:rPr lang="ru-RU" sz="900" b="1" dirty="0">
                          <a:effectLst/>
                        </a:rPr>
                        <a:t> консультация </a:t>
                      </a:r>
                      <a:r>
                        <a:rPr lang="ru-RU" sz="900" b="1" dirty="0" err="1">
                          <a:effectLst/>
                        </a:rPr>
                        <a:t>алууга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иш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>
                          <a:effectLst/>
                        </a:rPr>
                        <a:t>сапарга</a:t>
                      </a: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</a:rPr>
                        <a:t>баруу</a:t>
                      </a:r>
                      <a:r>
                        <a:rPr lang="ru-RU" sz="900" b="1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 </a:t>
                      </a:r>
                      <a:r>
                        <a:rPr lang="ru-RU" sz="900" b="1" dirty="0" err="1">
                          <a:effectLst/>
                        </a:rPr>
                        <a:t>жолу</a:t>
                      </a:r>
                      <a:r>
                        <a:rPr lang="ru-RU" sz="900" b="1" dirty="0">
                          <a:effectLst/>
                        </a:rPr>
                        <a:t> , 2 </a:t>
                      </a:r>
                      <a:r>
                        <a:rPr lang="ru-RU" sz="900" b="1" dirty="0" err="1">
                          <a:effectLst/>
                        </a:rPr>
                        <a:t>кунго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февраль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/>
                </a:tc>
              </a:tr>
              <a:tr h="298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effectLst/>
                        </a:rPr>
                        <a:t>Аралык</a:t>
                      </a:r>
                      <a:r>
                        <a:rPr lang="ru-RU" sz="900" b="1" dirty="0">
                          <a:effectLst/>
                        </a:rPr>
                        <a:t> отчет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22" marR="3142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830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764704"/>
            <a:ext cx="691276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32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277910"/>
              </p:ext>
            </p:extLst>
          </p:nvPr>
        </p:nvGraphicFramePr>
        <p:xfrm>
          <a:off x="1201102" y="2492896"/>
          <a:ext cx="6741795" cy="2684132"/>
        </p:xfrm>
        <a:graphic>
          <a:graphicData uri="http://schemas.openxmlformats.org/drawingml/2006/table">
            <a:tbl>
              <a:tblPr firstRow="1" firstCol="1" bandRow="1"/>
              <a:tblGrid>
                <a:gridCol w="1332865"/>
                <a:gridCol w="1798955"/>
                <a:gridCol w="1350010"/>
                <a:gridCol w="1000125"/>
                <a:gridCol w="1259840"/>
              </a:tblGrid>
              <a:tr h="1038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Стать</a:t>
                      </a:r>
                      <a:r>
                        <a:rPr lang="ky-KG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я-лардын коду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B3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Чыгымдардын статьяларынын аталышы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B3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Көрсөтүлгөн (пландалган) сумма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B3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Иштетилген (алынган) сумма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B3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Алынбаган сумма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B394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22155200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Иш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сапар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чыгымдары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95800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82300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22155300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Транспорттук кызматтар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22155900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y-KG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Башка кызматтарды сатып алуу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719600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472800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246800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Баары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825200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486300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338900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03648" y="126876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Каржылык (ф</a:t>
            </a:r>
            <a:r>
              <a:rPr kumimoji="0" lang="ru-RU" altLang="zh-CN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инансылык</a:t>
            </a:r>
            <a:r>
              <a:rPr kumimoji="0" lang="kk-KZ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ru-RU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отчет (2024-2025 </a:t>
            </a:r>
            <a:r>
              <a:rPr kumimoji="0" lang="ru-RU" altLang="zh-CN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окуу</a:t>
            </a:r>
            <a:r>
              <a:rPr kumimoji="0" lang="ru-RU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zh-CN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жылына</a:t>
            </a:r>
            <a:r>
              <a:rPr kumimoji="0" lang="ru-RU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карата): </a:t>
            </a:r>
            <a:endParaRPr kumimoji="0" lang="ru-RU" altLang="zh-CN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67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1272" y="1484784"/>
            <a:ext cx="6235082" cy="4461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400" i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</a:t>
            </a: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ППМР в КР с 2005-2024гг.. с помощью различных схем антиретровирусной терапии (АРВТ)  позволить определить наиболее эффективную схему химиотерапии и возможности устранения (элиминации) </a:t>
            </a:r>
            <a:r>
              <a:rPr lang="ru-RU" sz="1400" i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вертикального </a:t>
            </a: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пути передачи ВИЧ-инфекции в </a:t>
            </a:r>
            <a:r>
              <a:rPr lang="ru-RU" sz="1400" i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400" i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Разработанные модели формирования здоровья детей с перинатальным контактом по ВИЧ-инфекции будут являться </a:t>
            </a:r>
            <a:r>
              <a:rPr lang="ru-RU" sz="1400" i="1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прогностически</a:t>
            </a: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значимыми и будут служить основой для разработки оптимального алгоритма обследования и медико-социальной реабилитации </a:t>
            </a:r>
            <a:r>
              <a:rPr lang="ru-RU" sz="1400" i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400" i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основании полученные данных (результатов физического, нервно-психического исследования, а также анализа иммунологических показателей будут внесены предложения для оптимизации алгоритма обследования и введения детей, рожденных от ВИЧ-позитивных матерей с реализовавшей и не реализовавшей ВИЧ-инфекцией к протоколом МЗ КР по </a:t>
            </a:r>
            <a:r>
              <a:rPr lang="ru-RU" sz="1400" i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ВИЧ/СПИДУ</a:t>
            </a:r>
            <a:endParaRPr lang="ru-RU" sz="1400" i="1" dirty="0">
              <a:solidFill>
                <a:schemeClr val="accent6">
                  <a:lumMod val="50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1272" y="476672"/>
            <a:ext cx="4977966" cy="4698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Ожидаемые </a:t>
            </a:r>
            <a:r>
              <a:rPr lang="ru-RU" i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</a:t>
            </a:r>
            <a:endParaRPr lang="ru-RU" sz="2000" i="1" dirty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3212976"/>
            <a:ext cx="1872208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7574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1"/>
          <p:cNvSpPr>
            <a:spLocks noChangeArrowheads="1"/>
          </p:cNvSpPr>
          <p:nvPr/>
        </p:nvSpPr>
        <p:spPr bwMode="auto">
          <a:xfrm>
            <a:off x="1475656" y="908720"/>
            <a:ext cx="6836941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ru-RU" sz="4400" b="0" i="1" dirty="0">
                <a:solidFill>
                  <a:srgbClr val="FF0000"/>
                </a:solidFill>
                <a:latin typeface="Arial Black" panose="020B0A04020102020204" pitchFamily="34" charset="0"/>
              </a:rPr>
              <a:t>Благодарю </a:t>
            </a:r>
          </a:p>
          <a:p>
            <a:pPr>
              <a:spcBef>
                <a:spcPct val="20000"/>
              </a:spcBef>
            </a:pPr>
            <a:r>
              <a:rPr lang="ru-RU" altLang="ru-RU" sz="4400" b="0" i="1" dirty="0">
                <a:solidFill>
                  <a:srgbClr val="FF0000"/>
                </a:solidFill>
                <a:latin typeface="Arial Black" panose="020B0A04020102020204" pitchFamily="34" charset="0"/>
              </a:rPr>
              <a:t>за внимание!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724" y="2852936"/>
            <a:ext cx="4458804" cy="3240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8144</TotalTime>
  <Words>622</Words>
  <Application>Microsoft Office PowerPoint</Application>
  <PresentationFormat>Экран (4:3)</PresentationFormat>
  <Paragraphs>124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Times New Roman</vt:lpstr>
      <vt:lpstr>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Ainagul Isakova</dc:creator>
  <cp:lastModifiedBy>Миталипова</cp:lastModifiedBy>
  <cp:revision>442</cp:revision>
  <dcterms:created xsi:type="dcterms:W3CDTF">2007-09-25T04:08:25Z</dcterms:created>
  <dcterms:modified xsi:type="dcterms:W3CDTF">2025-03-13T05:06:38Z</dcterms:modified>
</cp:coreProperties>
</file>